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8"/>
  </p:notesMasterIdLst>
  <p:sldIdLst>
    <p:sldId id="256" r:id="rId5"/>
    <p:sldId id="257" r:id="rId6"/>
    <p:sldId id="259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D4"/>
    <a:srgbClr val="F99F9D"/>
    <a:srgbClr val="FAB4B2"/>
    <a:srgbClr val="F1FA9E"/>
    <a:srgbClr val="0D6930"/>
    <a:srgbClr val="EDF977"/>
    <a:srgbClr val="F9E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6"/>
    <p:restoredTop sz="94705"/>
  </p:normalViewPr>
  <p:slideViewPr>
    <p:cSldViewPr snapToGrid="0" snapToObjects="1">
      <p:cViewPr varScale="1">
        <p:scale>
          <a:sx n="57" d="100"/>
          <a:sy n="57" d="100"/>
        </p:scale>
        <p:origin x="1328" y="28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ni Nadia" userId="81df06b8-0c84-47d0-a93c-446bbae788ec" providerId="ADAL" clId="{7A14F7F6-38BB-46EE-8A17-0EE37A9C1729}"/>
    <pc:docChg chg="custSel delSld">
      <pc:chgData name="Bruni Nadia" userId="81df06b8-0c84-47d0-a93c-446bbae788ec" providerId="ADAL" clId="{7A14F7F6-38BB-46EE-8A17-0EE37A9C1729}" dt="2023-10-06T10:51:37.411" v="0" actId="2696"/>
      <pc:docMkLst>
        <pc:docMk/>
      </pc:docMkLst>
      <pc:sldChg chg="del">
        <pc:chgData name="Bruni Nadia" userId="81df06b8-0c84-47d0-a93c-446bbae788ec" providerId="ADAL" clId="{7A14F7F6-38BB-46EE-8A17-0EE37A9C1729}" dt="2023-10-06T10:51:37.411" v="0" actId="2696"/>
        <pc:sldMkLst>
          <pc:docMk/>
          <pc:sldMk cId="3364916522" sldId="258"/>
        </pc:sldMkLst>
      </pc:sldChg>
    </pc:docChg>
  </pc:docChgLst>
  <pc:docChgLst>
    <pc:chgData name="Bruni Nadia" userId="81df06b8-0c84-47d0-a93c-446bbae788ec" providerId="ADAL" clId="{02D344A9-1FB1-46AF-9ACB-387E0DC4A940}"/>
    <pc:docChg chg="modSld">
      <pc:chgData name="Bruni Nadia" userId="81df06b8-0c84-47d0-a93c-446bbae788ec" providerId="ADAL" clId="{02D344A9-1FB1-46AF-9ACB-387E0DC4A940}" dt="2023-10-09T10:46:50.727" v="129" actId="20577"/>
      <pc:docMkLst>
        <pc:docMk/>
      </pc:docMkLst>
      <pc:sldChg chg="modSp">
        <pc:chgData name="Bruni Nadia" userId="81df06b8-0c84-47d0-a93c-446bbae788ec" providerId="ADAL" clId="{02D344A9-1FB1-46AF-9ACB-387E0DC4A940}" dt="2023-10-09T10:46:21.856" v="45" actId="20577"/>
        <pc:sldMkLst>
          <pc:docMk/>
          <pc:sldMk cId="825307668" sldId="256"/>
        </pc:sldMkLst>
        <pc:spChg chg="mod">
          <ac:chgData name="Bruni Nadia" userId="81df06b8-0c84-47d0-a93c-446bbae788ec" providerId="ADAL" clId="{02D344A9-1FB1-46AF-9ACB-387E0DC4A940}" dt="2023-10-09T10:46:21.856" v="45" actId="20577"/>
          <ac:spMkLst>
            <pc:docMk/>
            <pc:sldMk cId="825307668" sldId="256"/>
            <ac:spMk id="17" creationId="{990B1CB8-E8E9-314E-BABB-1975FBA87D2D}"/>
          </ac:spMkLst>
        </pc:spChg>
      </pc:sldChg>
      <pc:sldChg chg="modSp">
        <pc:chgData name="Bruni Nadia" userId="81df06b8-0c84-47d0-a93c-446bbae788ec" providerId="ADAL" clId="{02D344A9-1FB1-46AF-9ACB-387E0DC4A940}" dt="2023-10-09T10:46:35.609" v="87" actId="20577"/>
        <pc:sldMkLst>
          <pc:docMk/>
          <pc:sldMk cId="1570149043" sldId="257"/>
        </pc:sldMkLst>
        <pc:spChg chg="mod">
          <ac:chgData name="Bruni Nadia" userId="81df06b8-0c84-47d0-a93c-446bbae788ec" providerId="ADAL" clId="{02D344A9-1FB1-46AF-9ACB-387E0DC4A940}" dt="2023-10-09T10:46:35.609" v="87" actId="20577"/>
          <ac:spMkLst>
            <pc:docMk/>
            <pc:sldMk cId="1570149043" sldId="257"/>
            <ac:spMk id="8" creationId="{990B1CB8-E8E9-314E-BABB-1975FBA87D2D}"/>
          </ac:spMkLst>
        </pc:spChg>
      </pc:sldChg>
      <pc:sldChg chg="modSp">
        <pc:chgData name="Bruni Nadia" userId="81df06b8-0c84-47d0-a93c-446bbae788ec" providerId="ADAL" clId="{02D344A9-1FB1-46AF-9ACB-387E0DC4A940}" dt="2023-10-09T10:46:50.727" v="129" actId="20577"/>
        <pc:sldMkLst>
          <pc:docMk/>
          <pc:sldMk cId="524029893" sldId="259"/>
        </pc:sldMkLst>
        <pc:spChg chg="mod">
          <ac:chgData name="Bruni Nadia" userId="81df06b8-0c84-47d0-a93c-446bbae788ec" providerId="ADAL" clId="{02D344A9-1FB1-46AF-9ACB-387E0DC4A940}" dt="2023-10-09T10:46:50.727" v="129" actId="20577"/>
          <ac:spMkLst>
            <pc:docMk/>
            <pc:sldMk cId="524029893" sldId="259"/>
            <ac:spMk id="6" creationId="{990B1CB8-E8E9-314E-BABB-1975FBA87D2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7507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10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5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208806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Asilo Nido Colline Metallifere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 Menù Inverno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567543" y="6322996"/>
            <a:ext cx="776151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 INFORMANO I CONSUMATORI CON ALLERGIE O INTOLLERANZE ALIMENTARI, o chi per essi (genitori/tutori), che negli alimenti e nelle bevande preparati e somministrati possono essere contenuti uno o più dei seguenti allergeni come ingredienti o in tracce derivanti dal processo produttivo: CEREALI CONTENENTI GLUTINE, CROSTACEI, UOVA, PESCE, ARACHIDI, SOIA, LATTE (INCLUSO LATTOSIO), FRUTTA A GUSCIO, SEDANO, SENAPE, SEMI DI SESAMO, ANIDRIDE SOLFOROSA E SOLFITI in concentrazioni superiori a 10 mg/kg o 10 mg/litro, LUPINI, MOLLUSCHI e tutti i relativi prodotti derivati o a base di (ai sensi dell’Allegato II Reg. UE 1169/11, D. </a:t>
            </a:r>
            <a:r>
              <a:rPr lang="it-IT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Lgs</a:t>
            </a:r>
            <a:r>
              <a:rPr lang="it-IT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109/92, 88/2009 e </a:t>
            </a:r>
            <a:r>
              <a:rPr lang="it-IT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s.m.i.</a:t>
            </a:r>
            <a:r>
              <a:rPr lang="it-IT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). Le informazioni relative alla presenza di soggetti con allergie o intolleranze alimentari vengono raccolte mediante la presentazione di idonea certificazione medica e in fase di produzione vengono formulati pasti personalizzati, privi degli allergeni per cui risulta documentata una sensibilizzazione.</a:t>
            </a:r>
          </a:p>
          <a:p>
            <a:endParaRPr lang="it-IT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71B55868-98BF-458B-A372-B5BF3BDA5A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830916"/>
              </p:ext>
            </p:extLst>
          </p:nvPr>
        </p:nvGraphicFramePr>
        <p:xfrm>
          <a:off x="491821" y="887787"/>
          <a:ext cx="9221787" cy="4618062"/>
        </p:xfrm>
        <a:graphic>
          <a:graphicData uri="http://schemas.openxmlformats.org/drawingml/2006/table">
            <a:tbl>
              <a:tblPr/>
              <a:tblGrid>
                <a:gridCol w="801556">
                  <a:extLst>
                    <a:ext uri="{9D8B030D-6E8A-4147-A177-3AD203B41FA5}">
                      <a16:colId xmlns:a16="http://schemas.microsoft.com/office/drawing/2014/main" val="1258034877"/>
                    </a:ext>
                  </a:extLst>
                </a:gridCol>
                <a:gridCol w="1649805">
                  <a:extLst>
                    <a:ext uri="{9D8B030D-6E8A-4147-A177-3AD203B41FA5}">
                      <a16:colId xmlns:a16="http://schemas.microsoft.com/office/drawing/2014/main" val="1478017651"/>
                    </a:ext>
                  </a:extLst>
                </a:gridCol>
                <a:gridCol w="1245136">
                  <a:extLst>
                    <a:ext uri="{9D8B030D-6E8A-4147-A177-3AD203B41FA5}">
                      <a16:colId xmlns:a16="http://schemas.microsoft.com/office/drawing/2014/main" val="2872793937"/>
                    </a:ext>
                  </a:extLst>
                </a:gridCol>
                <a:gridCol w="1618676">
                  <a:extLst>
                    <a:ext uri="{9D8B030D-6E8A-4147-A177-3AD203B41FA5}">
                      <a16:colId xmlns:a16="http://schemas.microsoft.com/office/drawing/2014/main" val="466391123"/>
                    </a:ext>
                  </a:extLst>
                </a:gridCol>
                <a:gridCol w="1922179">
                  <a:extLst>
                    <a:ext uri="{9D8B030D-6E8A-4147-A177-3AD203B41FA5}">
                      <a16:colId xmlns:a16="http://schemas.microsoft.com/office/drawing/2014/main" val="3991652786"/>
                    </a:ext>
                  </a:extLst>
                </a:gridCol>
                <a:gridCol w="1984435">
                  <a:extLst>
                    <a:ext uri="{9D8B030D-6E8A-4147-A177-3AD203B41FA5}">
                      <a16:colId xmlns:a16="http://schemas.microsoft.com/office/drawing/2014/main" val="2432681778"/>
                    </a:ext>
                  </a:extLst>
                </a:gridCol>
              </a:tblGrid>
              <a:tr h="182110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777057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Pasta rosé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Polenta al ragù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Riso alla zucca gialla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Minestra di legumi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Pasta con i broccoli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736243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Arista agli agrumi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Stracchino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Frittata di patate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Bocconcini di merluzzo alla livornese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Straccetti di pollo impanati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884296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settimana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Bieta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Broccoli all'olio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Carote cremose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Cavolfiore gratinato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Bis di verdure lesse (carote e fagiolini)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695790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543760"/>
                  </a:ext>
                </a:extLst>
              </a:tr>
              <a:tr h="279661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687029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665871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ai porri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alla parmigiana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pesce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Crema di verdura con pastina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Orzotto caldo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503956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Castellane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Polpettone in salsa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Uova strapazzate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Girelle di tacchino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Filetti di pesce gratinati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823734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settimana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Quadretti di finocchi al vapore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Purè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 lessi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9827869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584687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419614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1701799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ragù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Tortellini in brodo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alla crema di barbabietole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con carciofi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519573"/>
                  </a:ext>
                </a:extLst>
              </a:tr>
              <a:tr h="331981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Crocchette di merluzzo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Caciotta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Bocconcini di maiale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Frittata trippata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Pepitelle di pollo in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2567365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settimana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Patate lesse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filangè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Broccoli all'olio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 saltati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109843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016607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951433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973515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alla braccio di ferro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all'amatriciana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alle carote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Crema di verdura con pastina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all'ortolana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13029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Mousse di prosciutto cotto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Petto di pollo al limone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Hamburger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Filetto di pesce all'isolana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Omelette al formaggio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000395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settimana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al limone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Cavolo cappuccio brasato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Patate arrosto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Carciofi trifolati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7974828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45413"/>
                  </a:ext>
                </a:extLst>
              </a:tr>
              <a:tr h="182110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159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5307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364168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Asilo Nido Colline Metallifere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Menù Intermedio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491343" y="6463595"/>
            <a:ext cx="779418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900" dirty="0">
                <a:solidFill>
                  <a:schemeClr val="bg1"/>
                </a:solidFill>
              </a:rPr>
              <a:t>SI INFORMANO I CONSUMATORI CON ALLERGIE O INTOLLERANZE ALIMENTARI, o chi per essi (genitori/tutori), che negli alimenti e nelle bevande preparati e somministrati possono essere contenuti uno o più dei seguenti allergeni come ingredienti o in tracce derivanti dal processo produttivo: CEREALI CONTENENTI GLUTINE, CROSTACEI, UOVA, PESCE, ARACHIDI, SOIA, LATTE (INCLUSO LATTOSIO), FRUTTA A GUSCIO, SEDANO, SENAPE, SEMI DI SESAMO, ANIDRIDE SOLFOROSA E SOLFITI in concentrazioni superiori a 10 mg/kg o 10 mg/litro, LUPINI, MOLLUSCHI e tutti i relativi prodotti derivati o a base di (ai sensi dell’Allegato II Reg. UE 1169/11, D. </a:t>
            </a:r>
            <a:r>
              <a:rPr lang="it-IT" sz="900" dirty="0" err="1">
                <a:solidFill>
                  <a:schemeClr val="bg1"/>
                </a:solidFill>
              </a:rPr>
              <a:t>Lgs</a:t>
            </a:r>
            <a:r>
              <a:rPr lang="it-IT" sz="900" dirty="0">
                <a:solidFill>
                  <a:schemeClr val="bg1"/>
                </a:solidFill>
              </a:rPr>
              <a:t>. 109/92, 88/2009 e </a:t>
            </a:r>
            <a:r>
              <a:rPr lang="it-IT" sz="900" dirty="0" err="1">
                <a:solidFill>
                  <a:schemeClr val="bg1"/>
                </a:solidFill>
              </a:rPr>
              <a:t>s.m.i.</a:t>
            </a:r>
            <a:r>
              <a:rPr lang="it-IT" sz="900" dirty="0">
                <a:solidFill>
                  <a:schemeClr val="bg1"/>
                </a:solidFill>
              </a:rPr>
              <a:t>). Le informazioni relative alla presenza di soggetti con allergie o intolleranze alimentari vengono raccolte mediante la presentazione di idonea certificazione medica e in fase di produzione vengono formulati pasti personalizzati, privi degli allergeni per cui risulta documentata una sensibilizzazione.</a:t>
            </a:r>
          </a:p>
          <a:p>
            <a:endParaRPr lang="it-IT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745C8B9D-5C2D-4323-85B3-24B9852E5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348795"/>
              </p:ext>
            </p:extLst>
          </p:nvPr>
        </p:nvGraphicFramePr>
        <p:xfrm>
          <a:off x="404273" y="1187069"/>
          <a:ext cx="9615218" cy="4513344"/>
        </p:xfrm>
        <a:graphic>
          <a:graphicData uri="http://schemas.openxmlformats.org/drawingml/2006/table">
            <a:tbl>
              <a:tblPr/>
              <a:tblGrid>
                <a:gridCol w="839105">
                  <a:extLst>
                    <a:ext uri="{9D8B030D-6E8A-4147-A177-3AD203B41FA5}">
                      <a16:colId xmlns:a16="http://schemas.microsoft.com/office/drawing/2014/main" val="2214217379"/>
                    </a:ext>
                  </a:extLst>
                </a:gridCol>
                <a:gridCol w="1853502">
                  <a:extLst>
                    <a:ext uri="{9D8B030D-6E8A-4147-A177-3AD203B41FA5}">
                      <a16:colId xmlns:a16="http://schemas.microsoft.com/office/drawing/2014/main" val="1905151904"/>
                    </a:ext>
                  </a:extLst>
                </a:gridCol>
                <a:gridCol w="1471306">
                  <a:extLst>
                    <a:ext uri="{9D8B030D-6E8A-4147-A177-3AD203B41FA5}">
                      <a16:colId xmlns:a16="http://schemas.microsoft.com/office/drawing/2014/main" val="3736084806"/>
                    </a:ext>
                  </a:extLst>
                </a:gridCol>
                <a:gridCol w="1873617">
                  <a:extLst>
                    <a:ext uri="{9D8B030D-6E8A-4147-A177-3AD203B41FA5}">
                      <a16:colId xmlns:a16="http://schemas.microsoft.com/office/drawing/2014/main" val="4119819202"/>
                    </a:ext>
                  </a:extLst>
                </a:gridCol>
                <a:gridCol w="1750050">
                  <a:extLst>
                    <a:ext uri="{9D8B030D-6E8A-4147-A177-3AD203B41FA5}">
                      <a16:colId xmlns:a16="http://schemas.microsoft.com/office/drawing/2014/main" val="1496946332"/>
                    </a:ext>
                  </a:extLst>
                </a:gridCol>
                <a:gridCol w="1827638">
                  <a:extLst>
                    <a:ext uri="{9D8B030D-6E8A-4147-A177-3AD203B41FA5}">
                      <a16:colId xmlns:a16="http://schemas.microsoft.com/office/drawing/2014/main" val="1860604582"/>
                    </a:ext>
                  </a:extLst>
                </a:gridCol>
              </a:tblGrid>
              <a:tr h="188056"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51771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Minestrina in brodo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ragù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ai porri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alla zucca gialla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322589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Frittata di patate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Coscette di pollo arrosto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Stracchino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Arista agli aromi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Crocchette di merluzzo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750960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settimana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filangè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Purè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Finocchi al latte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Piselli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 saltati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764201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787183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080150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5781264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Vellutata di porri con </a:t>
                      </a:r>
                      <a:r>
                        <a:rPr lang="it-IT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cornflakes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pesce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pasticciata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Tortelli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all'olio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666577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Petto di pollo al limone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Merluzzo ai cereali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Uovo sodo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Ricotta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Brasato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60222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settimana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Patate arrosto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Bieta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cremose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Cavolo lesso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633672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724483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899248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251315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alla parmigiana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Passato di verdure con crostini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ai porri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Crostoni al ragù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254117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Platessa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Tacchino arrosto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Frittata trippata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Pepitelle di pollo in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Mousse di prosciutto cotto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499205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settimana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 saltati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prezzemolate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 lessi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Quadretti di finocchi al vapore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387088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991290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082337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848149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Polenta al ragù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alla crema di barbabietole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all'ortolana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Minestra di legumi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101792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Nasello dorato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Caciotta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Petto di pollo al limone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Polpettone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Omelette al formaggio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9311153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settimana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Piselli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Tris di verdure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Finocchi gratinati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Broccoli all'olio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Bieta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439699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581223"/>
                  </a:ext>
                </a:extLst>
              </a:tr>
              <a:tr h="18805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0858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149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197920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Asilo Nido </a:t>
            </a:r>
            <a:r>
              <a:rPr lang="it-IT" sz="2222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Colline Metallifere</a:t>
            </a:r>
            <a:b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Menù Estate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415143" y="6535606"/>
            <a:ext cx="7935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900" dirty="0">
                <a:solidFill>
                  <a:schemeClr val="bg1"/>
                </a:solidFill>
              </a:rPr>
              <a:t>SI INFORMANO I CONSUMATORI CON ALLERGIE O INTOLLERANZE ALIMENTARI, o chi per essi (genitori/tutori), che negli alimenti e nelle bevande preparati e somministrati possono essere contenuti uno o più dei seguenti allergeni come ingredienti o in tracce derivanti dal processo produttivo: CEREALI CONTENENTI GLUTINE, CROSTACEI, UOVA, PESCE, ARACHIDI, SOIA, LATTE (INCLUSO LATTOSIO), FRUTTA A GUSCIO, SEDANO, SENAPE, SEMI DI SESAMO, ANIDRIDE SOLFOROSA E SOLFITI in concentrazioni superiori a 10 mg/kg o 10 mg/litro, LUPINI, MOLLUSCHI e tutti i relativi prodotti derivati o a base di (ai sensi dell’Allegato II Reg. UE 1169/11, D. </a:t>
            </a:r>
            <a:r>
              <a:rPr lang="it-IT" sz="900" dirty="0" err="1">
                <a:solidFill>
                  <a:schemeClr val="bg1"/>
                </a:solidFill>
              </a:rPr>
              <a:t>Lgs</a:t>
            </a:r>
            <a:r>
              <a:rPr lang="it-IT" sz="900" dirty="0">
                <a:solidFill>
                  <a:schemeClr val="bg1"/>
                </a:solidFill>
              </a:rPr>
              <a:t>. 109/92, 88/2009 e </a:t>
            </a:r>
            <a:r>
              <a:rPr lang="it-IT" sz="900" dirty="0" err="1">
                <a:solidFill>
                  <a:schemeClr val="bg1"/>
                </a:solidFill>
              </a:rPr>
              <a:t>s.m.i.</a:t>
            </a:r>
            <a:r>
              <a:rPr lang="it-IT" sz="900" dirty="0">
                <a:solidFill>
                  <a:schemeClr val="bg1"/>
                </a:solidFill>
              </a:rPr>
              <a:t>). Le informazioni relative alla presenza di soggetti con allergie o intolleranze alimentari vengono raccolte mediante la presentazione di idonea certificazione medica e in fase di produzione vengono formulati pasti personalizzati, privi degli allergeni per cui risulta documentata una sensibilizzazione.</a:t>
            </a:r>
          </a:p>
          <a:p>
            <a:endParaRPr lang="it-IT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9E008480-F66D-4362-BA87-769D7B561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424153"/>
              </p:ext>
            </p:extLst>
          </p:nvPr>
        </p:nvGraphicFramePr>
        <p:xfrm>
          <a:off x="628009" y="866212"/>
          <a:ext cx="9221787" cy="5087118"/>
        </p:xfrm>
        <a:graphic>
          <a:graphicData uri="http://schemas.openxmlformats.org/drawingml/2006/table">
            <a:tbl>
              <a:tblPr/>
              <a:tblGrid>
                <a:gridCol w="823468">
                  <a:extLst>
                    <a:ext uri="{9D8B030D-6E8A-4147-A177-3AD203B41FA5}">
                      <a16:colId xmlns:a16="http://schemas.microsoft.com/office/drawing/2014/main" val="1083694577"/>
                    </a:ext>
                  </a:extLst>
                </a:gridCol>
                <a:gridCol w="1575674">
                  <a:extLst>
                    <a:ext uri="{9D8B030D-6E8A-4147-A177-3AD203B41FA5}">
                      <a16:colId xmlns:a16="http://schemas.microsoft.com/office/drawing/2014/main" val="3907002991"/>
                    </a:ext>
                  </a:extLst>
                </a:gridCol>
                <a:gridCol w="1615265">
                  <a:extLst>
                    <a:ext uri="{9D8B030D-6E8A-4147-A177-3AD203B41FA5}">
                      <a16:colId xmlns:a16="http://schemas.microsoft.com/office/drawing/2014/main" val="337437389"/>
                    </a:ext>
                  </a:extLst>
                </a:gridCol>
                <a:gridCol w="1668050">
                  <a:extLst>
                    <a:ext uri="{9D8B030D-6E8A-4147-A177-3AD203B41FA5}">
                      <a16:colId xmlns:a16="http://schemas.microsoft.com/office/drawing/2014/main" val="1795259828"/>
                    </a:ext>
                  </a:extLst>
                </a:gridCol>
                <a:gridCol w="1520249">
                  <a:extLst>
                    <a:ext uri="{9D8B030D-6E8A-4147-A177-3AD203B41FA5}">
                      <a16:colId xmlns:a16="http://schemas.microsoft.com/office/drawing/2014/main" val="3161298529"/>
                    </a:ext>
                  </a:extLst>
                </a:gridCol>
                <a:gridCol w="2019081">
                  <a:extLst>
                    <a:ext uri="{9D8B030D-6E8A-4147-A177-3AD203B41FA5}">
                      <a16:colId xmlns:a16="http://schemas.microsoft.com/office/drawing/2014/main" val="276669528"/>
                    </a:ext>
                  </a:extLst>
                </a:gridCol>
              </a:tblGrid>
              <a:tr h="155734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632561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Pasta rosé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Polenta al ragù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Riso alla zucca gialla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Minestra di legumi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Pasta con i broccoli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998779"/>
                  </a:ext>
                </a:extLst>
              </a:tr>
              <a:tr h="27041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Arista agli agrumi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Stracchino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Frittata di patate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Bocconcini di merluzzo alla livornese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Straccetti di pollo impanati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003766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settimana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Bieta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Broccoli all'olio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Carote cremose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Cavolfiore gratinato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Bis di verdure lesse (carote e fagiolini)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76889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073464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t" latinLnBrk="0" hangingPunct="1"/>
                      <a:r>
                        <a:rPr lang="it-IT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153178"/>
                  </a:ext>
                </a:extLst>
              </a:tr>
              <a:tr h="187317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994776"/>
                  </a:ext>
                </a:extLst>
              </a:tr>
              <a:tr h="335476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ai porri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alla parmigiana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pesce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Crema di verdura con pastina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Orzotto caldo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69569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Castellane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Polpettone in salsa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Uova strapazzate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Girelle di tacchino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Filetti di pesce gratinati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497684"/>
                  </a:ext>
                </a:extLst>
              </a:tr>
              <a:tr h="335476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settimana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Quadretti di finocchi al vapore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Purè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 lessi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089615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916381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591428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526867"/>
                  </a:ext>
                </a:extLst>
              </a:tr>
              <a:tr h="335476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ragù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Tortellini in brodo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alla crema di barbabietole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con carciofi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5784851"/>
                  </a:ext>
                </a:extLst>
              </a:tr>
              <a:tr h="335476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Crocchette di merluzzo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Caciotta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Bocconcini di maiale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Frittata trippata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Pepitelle di pollo in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931991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settimana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Patate lesse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filangè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 al pomodoro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Broccoli all'olio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 saltati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780769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781294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79916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929924"/>
                  </a:ext>
                </a:extLst>
              </a:tr>
              <a:tr h="335476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alla braccio di ferro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all'amatriciana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alle carote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Crema di verdura con pastina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all'ortolana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6114814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Mousse di prosciutto cotto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Petto di pollo al limone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Hamburger al forno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Filetto di pesce all'isolana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Omelette al formaggio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045356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settimana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al limone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Cavolo cappuccio brasato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Patate arrosto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Carciofi trifolati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826057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878467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162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029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CE1B8F36C23614A9AC9DF56C1703884" ma:contentTypeVersion="12" ma:contentTypeDescription="Creare un nuovo documento." ma:contentTypeScope="" ma:versionID="64d2946a4d355911e94c8de461c371cb">
  <xsd:schema xmlns:xsd="http://www.w3.org/2001/XMLSchema" xmlns:xs="http://www.w3.org/2001/XMLSchema" xmlns:p="http://schemas.microsoft.com/office/2006/metadata/properties" xmlns:ns3="ba6cc2c1-523d-4a1d-a6e9-c82fd64f4fa5" targetNamespace="http://schemas.microsoft.com/office/2006/metadata/properties" ma:root="true" ma:fieldsID="f849260075ea110c8534f1b7c79e28fc" ns3:_="">
    <xsd:import namespace="ba6cc2c1-523d-4a1d-a6e9-c82fd64f4f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cc2c1-523d-4a1d-a6e9-c82fd64f4f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093EA0-87D2-4870-9A47-4D4CA5A5115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F0697A-2B06-4760-A0DC-FC2C654ECC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6cc2c1-523d-4a1d-a6e9-c82fd64f4f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EACD16-C408-43B4-B27E-25BC08AF4821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ba6cc2c1-523d-4a1d-a6e9-c82fd64f4fa5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1580</Words>
  <Application>Microsoft Office PowerPoint</Application>
  <PresentationFormat>Personalizzato</PresentationFormat>
  <Paragraphs>429</Paragraphs>
  <Slides>3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Gotham-Medium</vt:lpstr>
      <vt:lpstr>Times New Roman</vt:lpstr>
      <vt:lpstr>Tema di Office</vt:lpstr>
      <vt:lpstr>Menu Asilo Nido Colline Metallifere  Menù Inverno</vt:lpstr>
      <vt:lpstr>Menu Asilo Nido Colline Metallifere Menù Intermedio</vt:lpstr>
      <vt:lpstr>Menu Asilo Nido Colline Metallifere Menù Estate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Bruni Nadia</cp:lastModifiedBy>
  <cp:revision>22</cp:revision>
  <dcterms:created xsi:type="dcterms:W3CDTF">2019-06-10T07:41:29Z</dcterms:created>
  <dcterms:modified xsi:type="dcterms:W3CDTF">2023-10-09T10:46:52Z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0x0101003CE1B8F36C23614A9AC9DF56C1703884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</vt:lpwstr>
  </property>
  <property fmtid="{D5CDD505-2E9C-101B-9397-08002B2CF9AE}" pid="6" name="CIRAreaCompetenza">
    <vt:lpwstr/>
  </property>
  <property fmtid="{D5CDD505-2E9C-101B-9397-08002B2CF9AE}" pid="7" name="CIRAnno">
    <vt:lpwstr>47;#2020|d278d0b8-e6e8-45d1-87f1-e6237b2ab46d</vt:lpwstr>
  </property>
  <property fmtid="{D5CDD505-2E9C-101B-9397-08002B2CF9AE}" pid="8" name="CIROrganizzazione">
    <vt:lpwstr/>
  </property>
</Properties>
</file>