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8"/>
  </p:notesMasterIdLst>
  <p:sldIdLst>
    <p:sldId id="256" r:id="rId5"/>
    <p:sldId id="257" r:id="rId6"/>
    <p:sldId id="259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57" d="100"/>
          <a:sy n="57" d="100"/>
        </p:scale>
        <p:origin x="1328" y="28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ni Nadia" userId="81df06b8-0c84-47d0-a93c-446bbae788ec" providerId="ADAL" clId="{345AF339-6A1E-48F5-8A95-8904410ADA64}"/>
    <pc:docChg chg="delSld modSld">
      <pc:chgData name="Bruni Nadia" userId="81df06b8-0c84-47d0-a93c-446bbae788ec" providerId="ADAL" clId="{345AF339-6A1E-48F5-8A95-8904410ADA64}" dt="2023-10-09T10:48:08.760" v="203" actId="20577"/>
      <pc:docMkLst>
        <pc:docMk/>
      </pc:docMkLst>
      <pc:sldChg chg="modSp">
        <pc:chgData name="Bruni Nadia" userId="81df06b8-0c84-47d0-a93c-446bbae788ec" providerId="ADAL" clId="{345AF339-6A1E-48F5-8A95-8904410ADA64}" dt="2023-10-09T10:47:45.411" v="151" actId="20577"/>
        <pc:sldMkLst>
          <pc:docMk/>
          <pc:sldMk cId="825307668" sldId="256"/>
        </pc:sldMkLst>
        <pc:spChg chg="mod">
          <ac:chgData name="Bruni Nadia" userId="81df06b8-0c84-47d0-a93c-446bbae788ec" providerId="ADAL" clId="{345AF339-6A1E-48F5-8A95-8904410ADA64}" dt="2023-10-09T10:47:45.411" v="151" actId="20577"/>
          <ac:spMkLst>
            <pc:docMk/>
            <pc:sldMk cId="825307668" sldId="256"/>
            <ac:spMk id="17" creationId="{990B1CB8-E8E9-314E-BABB-1975FBA87D2D}"/>
          </ac:spMkLst>
        </pc:spChg>
      </pc:sldChg>
      <pc:sldChg chg="modSp">
        <pc:chgData name="Bruni Nadia" userId="81df06b8-0c84-47d0-a93c-446bbae788ec" providerId="ADAL" clId="{345AF339-6A1E-48F5-8A95-8904410ADA64}" dt="2023-10-09T10:47:32.754" v="112" actId="20577"/>
        <pc:sldMkLst>
          <pc:docMk/>
          <pc:sldMk cId="1570149043" sldId="257"/>
        </pc:sldMkLst>
        <pc:spChg chg="mod">
          <ac:chgData name="Bruni Nadia" userId="81df06b8-0c84-47d0-a93c-446bbae788ec" providerId="ADAL" clId="{345AF339-6A1E-48F5-8A95-8904410ADA64}" dt="2023-10-09T10:47:32.754" v="112" actId="20577"/>
          <ac:spMkLst>
            <pc:docMk/>
            <pc:sldMk cId="1570149043" sldId="257"/>
            <ac:spMk id="8" creationId="{990B1CB8-E8E9-314E-BABB-1975FBA87D2D}"/>
          </ac:spMkLst>
        </pc:spChg>
      </pc:sldChg>
      <pc:sldChg chg="del">
        <pc:chgData name="Bruni Nadia" userId="81df06b8-0c84-47d0-a93c-446bbae788ec" providerId="ADAL" clId="{345AF339-6A1E-48F5-8A95-8904410ADA64}" dt="2023-10-09T10:47:10.124" v="45" actId="2696"/>
        <pc:sldMkLst>
          <pc:docMk/>
          <pc:sldMk cId="3364916522" sldId="258"/>
        </pc:sldMkLst>
      </pc:sldChg>
      <pc:sldChg chg="modSp">
        <pc:chgData name="Bruni Nadia" userId="81df06b8-0c84-47d0-a93c-446bbae788ec" providerId="ADAL" clId="{345AF339-6A1E-48F5-8A95-8904410ADA64}" dt="2023-10-09T10:48:08.760" v="203" actId="20577"/>
        <pc:sldMkLst>
          <pc:docMk/>
          <pc:sldMk cId="524029893" sldId="259"/>
        </pc:sldMkLst>
        <pc:spChg chg="mod">
          <ac:chgData name="Bruni Nadia" userId="81df06b8-0c84-47d0-a93c-446bbae788ec" providerId="ADAL" clId="{345AF339-6A1E-48F5-8A95-8904410ADA64}" dt="2023-10-09T10:48:08.760" v="203" actId="20577"/>
          <ac:spMkLst>
            <pc:docMk/>
            <pc:sldMk cId="524029893" sldId="259"/>
            <ac:spMk id="6" creationId="{990B1CB8-E8E9-314E-BABB-1975FBA87D2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507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10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20880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Scuole Colline Metallifere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 Menù Inverno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567543" y="6322996"/>
            <a:ext cx="77615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 INFORMANO I CONSUMATORI CON ALLERGIE O INTOLLERANZE ALIMENTARI, o chi per essi (genitori/tutori), che negli alimenti e nelle bevande preparati e somministrati possono essere contenuti uno o più dei seguenti allergeni come ingredienti o in tracce derivanti dal processo produttivo: CEREALI CONTENENTI GLUTINE, CROSTACEI, UOVA, PESCE, ARACHIDI, SOIA, LATTE (INCLUSO LATTOSIO), FRUTTA A GUSCIO, SEDANO, SENAPE, SEMI DI SESAMO, ANIDRIDE SOLFOROSA E SOLFITI in concentrazioni superiori a 10 mg/kg o 10 mg/litro, LUPINI, MOLLUSCHI e tutti i relativi prodotti derivati o a base di (ai sensi dell’Allegato II Reg. UE 1169/11, D. </a:t>
            </a:r>
            <a:r>
              <a:rPr lang="it-IT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Lgs</a:t>
            </a:r>
            <a:r>
              <a:rPr lang="it-IT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109/92, 88/2009 e </a:t>
            </a:r>
            <a:r>
              <a:rPr lang="it-IT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s.m.i.</a:t>
            </a:r>
            <a:r>
              <a:rPr lang="it-IT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</a:t>
            </a:r>
          </a:p>
          <a:p>
            <a:endParaRPr lang="it-IT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71B55868-98BF-458B-A372-B5BF3BDA5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79773"/>
              </p:ext>
            </p:extLst>
          </p:nvPr>
        </p:nvGraphicFramePr>
        <p:xfrm>
          <a:off x="491821" y="1294740"/>
          <a:ext cx="9221787" cy="4230563"/>
        </p:xfrm>
        <a:graphic>
          <a:graphicData uri="http://schemas.openxmlformats.org/drawingml/2006/table">
            <a:tbl>
              <a:tblPr/>
              <a:tblGrid>
                <a:gridCol w="801556">
                  <a:extLst>
                    <a:ext uri="{9D8B030D-6E8A-4147-A177-3AD203B41FA5}">
                      <a16:colId xmlns:a16="http://schemas.microsoft.com/office/drawing/2014/main" val="1258034877"/>
                    </a:ext>
                  </a:extLst>
                </a:gridCol>
                <a:gridCol w="1649805">
                  <a:extLst>
                    <a:ext uri="{9D8B030D-6E8A-4147-A177-3AD203B41FA5}">
                      <a16:colId xmlns:a16="http://schemas.microsoft.com/office/drawing/2014/main" val="1478017651"/>
                    </a:ext>
                  </a:extLst>
                </a:gridCol>
                <a:gridCol w="1245136">
                  <a:extLst>
                    <a:ext uri="{9D8B030D-6E8A-4147-A177-3AD203B41FA5}">
                      <a16:colId xmlns:a16="http://schemas.microsoft.com/office/drawing/2014/main" val="2872793937"/>
                    </a:ext>
                  </a:extLst>
                </a:gridCol>
                <a:gridCol w="1618676">
                  <a:extLst>
                    <a:ext uri="{9D8B030D-6E8A-4147-A177-3AD203B41FA5}">
                      <a16:colId xmlns:a16="http://schemas.microsoft.com/office/drawing/2014/main" val="466391123"/>
                    </a:ext>
                  </a:extLst>
                </a:gridCol>
                <a:gridCol w="1922179">
                  <a:extLst>
                    <a:ext uri="{9D8B030D-6E8A-4147-A177-3AD203B41FA5}">
                      <a16:colId xmlns:a16="http://schemas.microsoft.com/office/drawing/2014/main" val="3991652786"/>
                    </a:ext>
                  </a:extLst>
                </a:gridCol>
                <a:gridCol w="1984435">
                  <a:extLst>
                    <a:ext uri="{9D8B030D-6E8A-4147-A177-3AD203B41FA5}">
                      <a16:colId xmlns:a16="http://schemas.microsoft.com/office/drawing/2014/main" val="2432681778"/>
                    </a:ext>
                  </a:extLst>
                </a:gridCol>
              </a:tblGrid>
              <a:tr h="172425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777057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rosé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Polenta al ragù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zucca gialla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Minestra di legumi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con i broccoli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736243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Arista agli agrumi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Stracchino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di patate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Bocconcini di merluzzo alla livornese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Straccetti di pollo impanati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884296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settimana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Bieta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Insalata mista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crude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Cavolfiore gratinato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Bis di verdure lesse (carote e fagiolini)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695790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543760"/>
                  </a:ext>
                </a:extLst>
              </a:tr>
              <a:tr h="26478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687029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665871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ai porri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parmigiana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pesce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Minestrone di verdura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Orzotto caldo al pomodoro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503956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Castellane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Polpettone in salsa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Uova strapazzate al pomodoro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Girelle di tacchino al forno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Filetti di pesce gratinati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823734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settimana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Finocchi crudi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Purè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 lessi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9827869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584687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419614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1701799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 pomodoro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ragù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Tortellini in brodo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alla crema di barbabietole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con carciofi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519573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Crocchette di merluzzo al forno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Caciotta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Bocconcini di maiale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trippata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Pepitelle di pollo in forno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2567365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settimana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lesse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e mais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 al pomodoro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Broccoli all'olio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 saltati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109843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016607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951433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973515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alla braccio di ferro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all'amatriciana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alle carote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Crema di verdura con pastina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all'ortolana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13029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Prosciutto crudo(Pr cotto x </a:t>
                      </a:r>
                      <a:r>
                        <a:rPr lang="it-IT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inf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.)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Petto di pollo al limone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Hamburger al forno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Filetto di pesce all'isolana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Omelette al formaggio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000395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settimana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crude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Cavolo cappuccio brasato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arrosto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Carciofi trifolati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974828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45413"/>
                  </a:ext>
                </a:extLst>
              </a:tr>
              <a:tr h="172425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89" marR="7789" marT="7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789" marR="7789" marT="778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159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307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364168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Scuole Colline Metallifere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Menù Intermedio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491343" y="6463595"/>
            <a:ext cx="779418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00" dirty="0">
                <a:solidFill>
                  <a:schemeClr val="bg1"/>
                </a:solidFill>
              </a:rPr>
              <a:t>SI INFORMANO I CONSUMATORI CON ALLERGIE O INTOLLERANZE ALIMENTARI, o chi per essi (genitori/tutori), che negli alimenti e nelle bevande preparati e somministrati possono essere contenuti uno o più dei seguenti allergeni come ingredienti o in tracce derivanti dal processo produttivo: CEREALI CONTENENTI GLUTINE, CROSTACEI, UOVA, PESCE, ARACHIDI, SOIA, LATTE (INCLUSO LATTOSIO), FRUTTA A GUSCIO, SEDANO, SENAPE, SEMI DI SESAMO, ANIDRIDE SOLFOROSA E SOLFITI in concentrazioni superiori a 10 mg/kg o 10 mg/litro, LUPINI, MOLLUSCHI e tutti i relativi prodotti derivati o a base di (ai sensi dell’Allegato II Reg. UE 1169/11, D. </a:t>
            </a:r>
            <a:r>
              <a:rPr lang="it-IT" sz="900" dirty="0" err="1">
                <a:solidFill>
                  <a:schemeClr val="bg1"/>
                </a:solidFill>
              </a:rPr>
              <a:t>Lgs</a:t>
            </a:r>
            <a:r>
              <a:rPr lang="it-IT" sz="900" dirty="0">
                <a:solidFill>
                  <a:schemeClr val="bg1"/>
                </a:solidFill>
              </a:rPr>
              <a:t>. 109/92, 88/2009 e </a:t>
            </a:r>
            <a:r>
              <a:rPr lang="it-IT" sz="900" dirty="0" err="1">
                <a:solidFill>
                  <a:schemeClr val="bg1"/>
                </a:solidFill>
              </a:rPr>
              <a:t>s.m.i.</a:t>
            </a:r>
            <a:r>
              <a:rPr lang="it-IT" sz="900" dirty="0">
                <a:solidFill>
                  <a:schemeClr val="bg1"/>
                </a:solidFill>
              </a:rPr>
              <a:t>).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</a:t>
            </a:r>
          </a:p>
          <a:p>
            <a:endParaRPr lang="it-IT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745C8B9D-5C2D-4323-85B3-24B9852E5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695103"/>
              </p:ext>
            </p:extLst>
          </p:nvPr>
        </p:nvGraphicFramePr>
        <p:xfrm>
          <a:off x="482094" y="1508082"/>
          <a:ext cx="9615218" cy="4197699"/>
        </p:xfrm>
        <a:graphic>
          <a:graphicData uri="http://schemas.openxmlformats.org/drawingml/2006/table">
            <a:tbl>
              <a:tblPr/>
              <a:tblGrid>
                <a:gridCol w="839105">
                  <a:extLst>
                    <a:ext uri="{9D8B030D-6E8A-4147-A177-3AD203B41FA5}">
                      <a16:colId xmlns:a16="http://schemas.microsoft.com/office/drawing/2014/main" val="2214217379"/>
                    </a:ext>
                  </a:extLst>
                </a:gridCol>
                <a:gridCol w="1853502">
                  <a:extLst>
                    <a:ext uri="{9D8B030D-6E8A-4147-A177-3AD203B41FA5}">
                      <a16:colId xmlns:a16="http://schemas.microsoft.com/office/drawing/2014/main" val="1905151904"/>
                    </a:ext>
                  </a:extLst>
                </a:gridCol>
                <a:gridCol w="1471306">
                  <a:extLst>
                    <a:ext uri="{9D8B030D-6E8A-4147-A177-3AD203B41FA5}">
                      <a16:colId xmlns:a16="http://schemas.microsoft.com/office/drawing/2014/main" val="3736084806"/>
                    </a:ext>
                  </a:extLst>
                </a:gridCol>
                <a:gridCol w="1873617">
                  <a:extLst>
                    <a:ext uri="{9D8B030D-6E8A-4147-A177-3AD203B41FA5}">
                      <a16:colId xmlns:a16="http://schemas.microsoft.com/office/drawing/2014/main" val="4119819202"/>
                    </a:ext>
                  </a:extLst>
                </a:gridCol>
                <a:gridCol w="1750050">
                  <a:extLst>
                    <a:ext uri="{9D8B030D-6E8A-4147-A177-3AD203B41FA5}">
                      <a16:colId xmlns:a16="http://schemas.microsoft.com/office/drawing/2014/main" val="1496946332"/>
                    </a:ext>
                  </a:extLst>
                </a:gridCol>
                <a:gridCol w="1827638">
                  <a:extLst>
                    <a:ext uri="{9D8B030D-6E8A-4147-A177-3AD203B41FA5}">
                      <a16:colId xmlns:a16="http://schemas.microsoft.com/office/drawing/2014/main" val="1860604582"/>
                    </a:ext>
                  </a:extLst>
                </a:gridCol>
              </a:tblGrid>
              <a:tr h="170222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51771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pomodoro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Minestrina in brodo (</a:t>
                      </a:r>
                      <a:r>
                        <a:rPr lang="it-IT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alternativa x secondarie</a:t>
                      </a:r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ragù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ai porri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zucca gialla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322589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di patate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Coscette di pollo arrosto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Stracchino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Arista agli aromi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Crocchette di merluzzo al forno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750960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settimana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filangè al forno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Purè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Finocchi al latte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Piselli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 saltati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764201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787183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080150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781264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Vellutata di porri con cornflakes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pesce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pasticciata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Tortelli al pomodoro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all'olio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666577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Petto di pollo al limone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Merluzzo ai cereali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Uovo sodo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Ricotta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Brasato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60222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settimana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arrosto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 al pomodoro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Bieta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cremose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Cavolo lesso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633672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724483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899248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251315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pomodoro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parmigiana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Passato di verdure con crostini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ai porri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Crostoni al ragù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254117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Platessa al forno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Tacchino arrosto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trippata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Pepitelle di pollo in forno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Mousse di prosciutto cotto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499205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settimana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 saltati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prezzemolate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 lessi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Quadretti di finocchi al vapore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387088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991290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082337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endParaRPr lang="it-IT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848149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 pomodoro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Polenta al ragù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alla crema di barbabietole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all'ortolana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Minestra di legumi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101792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Nasello dorato al forno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Caciotta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Petto di pollo al limone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Polpettone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Omelette al formaggio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311153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settimana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Piselli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Tris di verdure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Finocchi gratinati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Broccoli all'olio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Bieta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439699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581223"/>
                  </a:ext>
                </a:extLst>
              </a:tr>
              <a:tr h="170222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73" marR="8273" marT="8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8273" marR="8273" marT="827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0858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14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197920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Scuole </a:t>
            </a:r>
            <a:r>
              <a:rPr lang="it-IT" sz="2222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Colline Metallifere</a:t>
            </a:r>
            <a:b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Menù Estate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415143" y="6535606"/>
            <a:ext cx="7935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900" dirty="0">
                <a:solidFill>
                  <a:schemeClr val="bg1"/>
                </a:solidFill>
              </a:rPr>
              <a:t>SI INFORMANO I CONSUMATORI CON ALLERGIE O INTOLLERANZE ALIMENTARI, o chi per essi (genitori/tutori), che negli alimenti e nelle bevande preparati e somministrati possono essere contenuti uno o più dei seguenti allergeni come ingredienti o in tracce derivanti dal processo produttivo: CEREALI CONTENENTI GLUTINE, CROSTACEI, UOVA, PESCE, ARACHIDI, SOIA, LATTE (INCLUSO LATTOSIO), FRUTTA A GUSCIO, SEDANO, SENAPE, SEMI DI SESAMO, ANIDRIDE SOLFOROSA E SOLFITI in concentrazioni superiori a 10 mg/kg o 10 mg/litro, LUPINI, MOLLUSCHI e tutti i relativi prodotti derivati o a base di (ai sensi dell’Allegato II Reg. UE 1169/11, D. </a:t>
            </a:r>
            <a:r>
              <a:rPr lang="it-IT" sz="900" dirty="0" err="1">
                <a:solidFill>
                  <a:schemeClr val="bg1"/>
                </a:solidFill>
              </a:rPr>
              <a:t>Lgs</a:t>
            </a:r>
            <a:r>
              <a:rPr lang="it-IT" sz="900" dirty="0">
                <a:solidFill>
                  <a:schemeClr val="bg1"/>
                </a:solidFill>
              </a:rPr>
              <a:t>. 109/92, 88/2009 e </a:t>
            </a:r>
            <a:r>
              <a:rPr lang="it-IT" sz="900" dirty="0" err="1">
                <a:solidFill>
                  <a:schemeClr val="bg1"/>
                </a:solidFill>
              </a:rPr>
              <a:t>s.m.i.</a:t>
            </a:r>
            <a:r>
              <a:rPr lang="it-IT" sz="900" dirty="0">
                <a:solidFill>
                  <a:schemeClr val="bg1"/>
                </a:solidFill>
              </a:rPr>
              <a:t>). Le informazioni relative alla presenza di soggetti con allergie o intolleranze alimentari vengono raccolte mediante la presentazione di idonea certificazione medica e in fase di produzione vengono formulati pasti personalizzati, privi degli allergeni per cui risulta documentata una sensibilizzazione.</a:t>
            </a:r>
          </a:p>
          <a:p>
            <a:endParaRPr lang="it-IT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9E008480-F66D-4362-BA87-769D7B561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600090"/>
              </p:ext>
            </p:extLst>
          </p:nvPr>
        </p:nvGraphicFramePr>
        <p:xfrm>
          <a:off x="628009" y="1731523"/>
          <a:ext cx="9221787" cy="3929952"/>
        </p:xfrm>
        <a:graphic>
          <a:graphicData uri="http://schemas.openxmlformats.org/drawingml/2006/table">
            <a:tbl>
              <a:tblPr/>
              <a:tblGrid>
                <a:gridCol w="823468">
                  <a:extLst>
                    <a:ext uri="{9D8B030D-6E8A-4147-A177-3AD203B41FA5}">
                      <a16:colId xmlns:a16="http://schemas.microsoft.com/office/drawing/2014/main" val="1083694577"/>
                    </a:ext>
                  </a:extLst>
                </a:gridCol>
                <a:gridCol w="1575674">
                  <a:extLst>
                    <a:ext uri="{9D8B030D-6E8A-4147-A177-3AD203B41FA5}">
                      <a16:colId xmlns:a16="http://schemas.microsoft.com/office/drawing/2014/main" val="3907002991"/>
                    </a:ext>
                  </a:extLst>
                </a:gridCol>
                <a:gridCol w="1615265">
                  <a:extLst>
                    <a:ext uri="{9D8B030D-6E8A-4147-A177-3AD203B41FA5}">
                      <a16:colId xmlns:a16="http://schemas.microsoft.com/office/drawing/2014/main" val="337437389"/>
                    </a:ext>
                  </a:extLst>
                </a:gridCol>
                <a:gridCol w="1668050">
                  <a:extLst>
                    <a:ext uri="{9D8B030D-6E8A-4147-A177-3AD203B41FA5}">
                      <a16:colId xmlns:a16="http://schemas.microsoft.com/office/drawing/2014/main" val="1795259828"/>
                    </a:ext>
                  </a:extLst>
                </a:gridCol>
                <a:gridCol w="1520249">
                  <a:extLst>
                    <a:ext uri="{9D8B030D-6E8A-4147-A177-3AD203B41FA5}">
                      <a16:colId xmlns:a16="http://schemas.microsoft.com/office/drawing/2014/main" val="3161298529"/>
                    </a:ext>
                  </a:extLst>
                </a:gridCol>
                <a:gridCol w="2019081">
                  <a:extLst>
                    <a:ext uri="{9D8B030D-6E8A-4147-A177-3AD203B41FA5}">
                      <a16:colId xmlns:a16="http://schemas.microsoft.com/office/drawing/2014/main" val="276669528"/>
                    </a:ext>
                  </a:extLst>
                </a:gridCol>
              </a:tblGrid>
              <a:tr h="163748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632561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pesto e pomodoro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 alla parmigiana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pesce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ragù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Minestrone estivo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998779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Nasello dorato al forno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Filangè di pollo al rosmarino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di patate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Caprese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Arista al forno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003766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settimana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 saltati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Insalata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Zucchine trifolate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76889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73464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153178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994776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Crema di verdura con pastina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 e pomodoro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all'olio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con ricotta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agli asparagi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69569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Straccetti di pollo impanati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Prosciutto crudo(Pr cotto x </a:t>
                      </a:r>
                      <a:r>
                        <a:rPr lang="it-IT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inf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Filetto di pesce all'isolana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Crocchette di carne e patate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di spinaci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497684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settimana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Bieta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e mais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Piselli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Pomodori e basilico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Bis di verdure lesse (carote e fagiolini)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089615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916381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591428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4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526867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pasticciata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pomodoro e melanzane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Passato di verdure con crostini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Risotto alle zucchine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Crostoni al ragù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5784851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Frittata trippata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Platessa panata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Arista al latte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Girelle di tacchino al forno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Stracchino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931991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settimana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Pomodori e carote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Spinaci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Patate lesse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Bieta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Insalata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780769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Gelato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781294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79916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Lunedì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Martedì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Mercoledì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Giovedì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Venerdì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4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929924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all'amatriciana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pesto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Passato di verdura con riso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rosé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Pasta al pomodoro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6114814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Uovo sodo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Brasato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Tacchino arrosto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Tonno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Stracchino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045356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settimana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Fagiolini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Insalata mista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Zucchine al basilico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Pomodori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Carote e mais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826057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Frutta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878467"/>
                  </a:ext>
                </a:extLst>
              </a:tr>
              <a:tr h="163748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922" marR="7922" marT="79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Pane</a:t>
                      </a:r>
                    </a:p>
                  </a:txBody>
                  <a:tcPr marL="7922" marR="7922" marT="792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7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162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801a7cd3ea424803e96bfff5c2e82065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de363a5016136fff9b1c9fcb3c9acf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5;#2023|aa9495f4-6066-436e-932a-7f92d68f8f90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00000000-0000-0000-0000-000000000000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00000000-0000-0000-0000-000000000000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00000000-0000-0000-0000-000000000000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00000000-0000-0000-0000-000000000000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00000000-0000-0000-0000-000000000000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00000000-0000-0000-0000-000000000000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Props1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CF11B4-E2A8-4462-ABD8-EB569359C1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EACD16-C408-43B4-B27E-25BC08AF4821}">
  <ds:schemaRefs>
    <ds:schemaRef ds:uri="http://purl.org/dc/terms/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1553</Words>
  <Application>Microsoft Office PowerPoint</Application>
  <PresentationFormat>Personalizzato</PresentationFormat>
  <Paragraphs>429</Paragraphs>
  <Slides>3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Gotham-Medium</vt:lpstr>
      <vt:lpstr>Times New Roman</vt:lpstr>
      <vt:lpstr>Tema di Office</vt:lpstr>
      <vt:lpstr>Menu Scuole Colline Metallifere  Menù Inverno</vt:lpstr>
      <vt:lpstr>Menu Scuole Colline Metallifere Menù Intermedio</vt:lpstr>
      <vt:lpstr>Menu Scuole Colline Metallifere Menù Estate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Bruni Nadia</cp:lastModifiedBy>
  <cp:revision>19</cp:revision>
  <dcterms:created xsi:type="dcterms:W3CDTF">2019-06-10T07:41:29Z</dcterms:created>
  <dcterms:modified xsi:type="dcterms:W3CDTF">2023-10-09T10:48:10Z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